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91" r:id="rId12"/>
    <p:sldId id="298" r:id="rId13"/>
    <p:sldId id="292" r:id="rId14"/>
    <p:sldId id="293" r:id="rId15"/>
    <p:sldId id="268" r:id="rId16"/>
    <p:sldId id="302" r:id="rId17"/>
    <p:sldId id="304" r:id="rId18"/>
    <p:sldId id="296" r:id="rId19"/>
    <p:sldId id="299" r:id="rId20"/>
    <p:sldId id="297" r:id="rId21"/>
    <p:sldId id="262" r:id="rId22"/>
    <p:sldId id="285" r:id="rId23"/>
    <p:sldId id="286" r:id="rId24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6B6B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 snapToGrid="0" snapToObjects="1"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4110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4110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1E3B7E-C4A4-423F-BF4B-3D746FA7B3F3}" type="datetimeFigureOut">
              <a:rPr lang="en-US"/>
              <a:pPr>
                <a:defRPr/>
              </a:pPr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552"/>
            <a:ext cx="2946247" cy="494109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378552"/>
            <a:ext cx="2946246" cy="494109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FF323-8A20-45EF-A3CD-9B7F1ABC2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814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5698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5698"/>
          </a:xfrm>
          <a:prstGeom prst="rect">
            <a:avLst/>
          </a:prstGeom>
        </p:spPr>
        <p:txBody>
          <a:bodyPr vert="horz" lIns="91824" tIns="45912" rIns="91824" bIns="45912" rtlCol="0"/>
          <a:lstStyle>
            <a:lvl1pPr algn="r">
              <a:defRPr sz="1200"/>
            </a:lvl1pPr>
          </a:lstStyle>
          <a:p>
            <a:fld id="{5DD2D0B2-8F1B-499C-BF89-694701F6D477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4" tIns="45912" rIns="91824" bIns="459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52033"/>
            <a:ext cx="5439101" cy="3887737"/>
          </a:xfrm>
          <a:prstGeom prst="rect">
            <a:avLst/>
          </a:prstGeom>
        </p:spPr>
        <p:txBody>
          <a:bodyPr vert="horz" lIns="91824" tIns="45912" rIns="91824" bIns="459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552"/>
            <a:ext cx="2946247" cy="495698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378552"/>
            <a:ext cx="2946246" cy="495698"/>
          </a:xfrm>
          <a:prstGeom prst="rect">
            <a:avLst/>
          </a:prstGeom>
        </p:spPr>
        <p:txBody>
          <a:bodyPr vert="horz" lIns="91824" tIns="45912" rIns="91824" bIns="45912" rtlCol="0" anchor="b"/>
          <a:lstStyle>
            <a:lvl1pPr algn="r">
              <a:defRPr sz="1200"/>
            </a:lvl1pPr>
          </a:lstStyle>
          <a:p>
            <a:fld id="{F6C49E5D-0831-4F67-8AC4-4B00AD983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34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49E5D-0831-4F67-8AC4-4B00AD98394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41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49E5D-0831-4F67-8AC4-4B00AD98394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41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49E5D-0831-4F67-8AC4-4B00AD98394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41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18800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9165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98201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182431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67020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681545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46286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3433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6604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35046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28026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76905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21397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9213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7782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3541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17377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03C10F5-BE7D-44A4-BEB6-8D8F253C33C1}" type="datetime4">
              <a:rPr lang="ru-RU" smtClean="0"/>
              <a:pPr>
                <a:defRPr/>
              </a:pPr>
              <a:t>26 января 2018 г.</a:t>
            </a:fld>
            <a:endParaRPr lang="ru-RU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B7881F1-A440-442C-8FF9-B249198026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155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6245"/>
            <a:ext cx="9144000" cy="1914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ИНФОРМАЦИЯ</a:t>
            </a: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/>
            </a:r>
            <a:b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О ДЕЯТЕЛЬНОСТИ КОЛЛЕКТИВА </a:t>
            </a:r>
            <a:b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 ТПП РМ ПО ГАГАУЗИИ </a:t>
            </a:r>
            <a:b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В 2017 ГОДУ</a:t>
            </a:r>
            <a:endParaRPr lang="en-US" sz="40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5071" y="3875214"/>
            <a:ext cx="2150444" cy="1182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ТПП Banner (RU) Blue and 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9821" y="3831640"/>
            <a:ext cx="3905250" cy="127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720725" y="2743200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News Gothic M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685800" y="100013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Центр Делового Образования</a:t>
            </a:r>
            <a:endParaRPr lang="en-US" sz="39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39700" y="1133809"/>
            <a:ext cx="3837496" cy="455041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ЦДО при ТПП РМ по Гагаузии организовал в 201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7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 году:</a:t>
            </a:r>
          </a:p>
          <a:p>
            <a:pPr marL="355600" lvl="1" eaLnBrk="1" hangingPunct="1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5 Курсов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PNAET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                                     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(г.Ч-Лунга, Комрат, Вулканешты, Тараклия)</a:t>
            </a:r>
          </a:p>
          <a:p>
            <a:pPr marL="355600" lvl="1" eaLnBrk="1" hangingPunct="1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Курсы кондитеров  (апрель 2017г.)</a:t>
            </a:r>
          </a:p>
          <a:p>
            <a:pPr marL="355600" lvl="1" eaLnBrk="1" hangingPunct="1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1 курс по обучению бухгалтеров        </a:t>
            </a:r>
          </a:p>
          <a:p>
            <a:pPr marL="355600" lvl="1" eaLnBrk="1" hangingPunct="1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       (г. Комрат, март 2017 г.)</a:t>
            </a:r>
          </a:p>
          <a:p>
            <a:pPr marL="355600" lvl="1" eaLnBrk="1" hangingPunct="1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Семинар по электронным гос.закупкам  (г.Чадыр-Лунга,май 2017г.)  </a:t>
            </a:r>
          </a:p>
          <a:p>
            <a:pPr marL="355600" lvl="1" eaLnBrk="1" hangingPunct="1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3 семинара по экологическому сельскому хозяйству (Ч-Лунга, Вулканешты, Комрат)</a:t>
            </a:r>
          </a:p>
          <a:p>
            <a:pPr marL="355600" lvl="1" eaLnBrk="1" hangingPunct="1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Круглый стол по противодействию коррупции  с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IDIS Viitorul (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сентябрь 2017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)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0" indent="0" algn="ctr" eaLnBrk="1" hangingPunct="1"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В обучении приняло участие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более 400 человек </a:t>
            </a:r>
          </a:p>
          <a:p>
            <a:pPr marL="0" indent="0" algn="ctr" eaLnBrk="1" hangingPunct="1">
              <a:buNone/>
            </a:pP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632" y="5943598"/>
            <a:ext cx="509717" cy="762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Без назв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4599" y="5648706"/>
            <a:ext cx="1941276" cy="976654"/>
          </a:xfrm>
          <a:prstGeom prst="rect">
            <a:avLst/>
          </a:prstGeom>
        </p:spPr>
      </p:pic>
      <p:pic>
        <p:nvPicPr>
          <p:cNvPr id="9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2948" y="576176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IMG-b039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7196" y="1773382"/>
            <a:ext cx="4955790" cy="310341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>
          <a:xfrm>
            <a:off x="261938" y="0"/>
            <a:ext cx="8686753" cy="15240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3200" b="1" cap="none" dirty="0" smtClean="0">
                <a:solidFill>
                  <a:schemeClr val="accent2">
                    <a:lumMod val="50000"/>
                  </a:schemeClr>
                </a:solidFill>
              </a:rPr>
              <a:t>Работа с партнерами </a:t>
            </a:r>
            <a:br>
              <a:rPr lang="ru-RU" sz="3200" b="1" cap="none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1" cap="none" dirty="0" smtClean="0">
                <a:solidFill>
                  <a:schemeClr val="accent2">
                    <a:lumMod val="50000"/>
                  </a:schemeClr>
                </a:solidFill>
              </a:rPr>
              <a:t>Senior Experten Service (SES</a:t>
            </a:r>
            <a:r>
              <a:rPr lang="ru-RU" sz="3200" b="1" cap="none" dirty="0" smtClean="0">
                <a:solidFill>
                  <a:schemeClr val="accent2">
                    <a:lumMod val="50000"/>
                  </a:schemeClr>
                </a:solidFill>
              </a:rPr>
              <a:t>, Германия</a:t>
            </a:r>
            <a:r>
              <a:rPr lang="en-US" sz="3200" b="1" cap="none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3200" b="1" cap="none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261938" y="1417638"/>
            <a:ext cx="4150509" cy="41275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15 по 31 марта 2017 года в г. Чадыр-Лунга работал эксперт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Германии – Клаус Тео Адольф.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Обучена группа кондитеров 30 человек.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Квалификацию повысили 25 кондитеров .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слушателей приобрели практические навыки предоставления услуг общественного питания</a:t>
            </a:r>
          </a:p>
        </p:txBody>
      </p:sp>
      <p:pic>
        <p:nvPicPr>
          <p:cNvPr id="7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5545138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0192" y="5621338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757" y="5770485"/>
            <a:ext cx="1841949" cy="714453"/>
          </a:xfrm>
          <a:prstGeom prst="rect">
            <a:avLst/>
          </a:prstGeom>
        </p:spPr>
      </p:pic>
      <p:pic>
        <p:nvPicPr>
          <p:cNvPr id="10" name="Рисунок 9" descr="IMG-3adb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7465" y="1417638"/>
            <a:ext cx="3165989" cy="4127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43" y="158916"/>
            <a:ext cx="9001957" cy="1072319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Работа с партнерами </a:t>
            </a:r>
            <a:b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cap="none" dirty="0" smtClean="0">
                <a:solidFill>
                  <a:schemeClr val="accent2">
                    <a:lumMod val="50000"/>
                  </a:schemeClr>
                </a:solidFill>
              </a:rPr>
              <a:t>Senior Experten Service (SES</a:t>
            </a:r>
            <a:r>
              <a:rPr lang="ru-RU" b="1" cap="none" dirty="0">
                <a:solidFill>
                  <a:schemeClr val="accent2">
                    <a:lumMod val="50000"/>
                  </a:schemeClr>
                </a:solidFill>
              </a:rPr>
              <a:t> , Германия</a:t>
            </a:r>
            <a:r>
              <a:rPr lang="en-US" b="1" cap="none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8971" y="5540889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6" descr="Graphic2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5" y="5545138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448" y="5690036"/>
            <a:ext cx="1841949" cy="714453"/>
          </a:xfrm>
          <a:prstGeom prst="rect">
            <a:avLst/>
          </a:prstGeom>
        </p:spPr>
      </p:pic>
      <p:pic>
        <p:nvPicPr>
          <p:cNvPr id="9" name="Содержимое 8" descr="IMG-5feb_0.t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233056" y="1420091"/>
            <a:ext cx="6913418" cy="41207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endParaRPr lang="ru-RU" sz="3200" cap="none" dirty="0" smtClean="0"/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1" y="1745558"/>
            <a:ext cx="3906982" cy="310353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  16-18 июня 2017 г. Курск, Россия;</a:t>
            </a: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Среднерусском Экономическом Форуме;</a:t>
            </a:r>
          </a:p>
        </p:txBody>
      </p:sp>
      <p:pic>
        <p:nvPicPr>
          <p:cNvPr id="7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5545138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logo_mol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509" y="321896"/>
            <a:ext cx="5993745" cy="1095742"/>
          </a:xfrm>
          <a:prstGeom prst="rect">
            <a:avLst/>
          </a:prstGeom>
        </p:spPr>
      </p:pic>
      <p:pic>
        <p:nvPicPr>
          <p:cNvPr id="8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4710" y="5533520"/>
            <a:ext cx="1729693" cy="951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IMG_2017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6982" y="1745558"/>
            <a:ext cx="5237018" cy="36132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>
          <a:xfrm>
            <a:off x="475013" y="274638"/>
            <a:ext cx="8526483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endParaRPr lang="ru-RU" sz="3200" cap="none" dirty="0" smtClean="0"/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5745771" y="1602665"/>
            <a:ext cx="3255725" cy="3803836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Участие стендом в выставке-ярмарке «Курская Коренская ярмарка 2017» </a:t>
            </a:r>
          </a:p>
        </p:txBody>
      </p:sp>
      <p:pic>
        <p:nvPicPr>
          <p:cNvPr id="8" name="Picture 7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logo_mol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510" y="321896"/>
            <a:ext cx="5973952" cy="1095742"/>
          </a:xfrm>
          <a:prstGeom prst="rect">
            <a:avLst/>
          </a:prstGeom>
        </p:spPr>
      </p:pic>
      <p:pic>
        <p:nvPicPr>
          <p:cNvPr id="9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0905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IMG_2017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013" y="1602665"/>
            <a:ext cx="5648696" cy="39031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139700" y="171066"/>
            <a:ext cx="8875713" cy="77292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МЕЖДУНАРОДНОЕ СОТРУДНИЧЕСТВО</a:t>
            </a:r>
            <a:endParaRPr lang="en-US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07156" y="790113"/>
            <a:ext cx="3523811" cy="44477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Руководство ТПП Гагаузии приняло участие в  бизнес-форуме «Турецкая Неделя Экспорта» (г.Стамбул) в ноябре 2017 года</a:t>
            </a:r>
          </a:p>
        </p:txBody>
      </p:sp>
      <p:pic>
        <p:nvPicPr>
          <p:cNvPr id="8" name="Picture 7" descr="Graphic2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6417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IMG-90bb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5688" y="1288473"/>
            <a:ext cx="5419726" cy="3546764"/>
          </a:xfrm>
          <a:prstGeom prst="rect">
            <a:avLst/>
          </a:prstGeom>
        </p:spPr>
      </p:pic>
      <p:pic>
        <p:nvPicPr>
          <p:cNvPr id="10" name="Рисунок 9" descr="Без назв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6784" y="5530349"/>
            <a:ext cx="2503133" cy="117525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139700" y="171066"/>
            <a:ext cx="8875713" cy="77292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МЕЖДУНАРОДНОЕ СОТРУДНИЧЕСТВО</a:t>
            </a:r>
            <a:endParaRPr lang="en-US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07156" y="790113"/>
            <a:ext cx="3523811" cy="44477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Заключено  межпалатовское соглашение  о сотрудничестве с ТПП региона Махараштра (Индия)</a:t>
            </a:r>
          </a:p>
        </p:txBody>
      </p:sp>
      <p:pic>
        <p:nvPicPr>
          <p:cNvPr id="8" name="Picture 7" descr="Graphic2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6417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925723" y="5644382"/>
            <a:ext cx="1952625" cy="1061218"/>
          </a:xfrm>
          <a:prstGeom prst="rect">
            <a:avLst/>
          </a:prstGeom>
        </p:spPr>
      </p:pic>
      <p:pic>
        <p:nvPicPr>
          <p:cNvPr id="10" name="Рисунок 9" descr="IMG-cbd0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0966" y="1110452"/>
            <a:ext cx="5206525" cy="3904894"/>
          </a:xfrm>
          <a:prstGeom prst="rect">
            <a:avLst/>
          </a:prstGeom>
        </p:spPr>
      </p:pic>
      <p:pic>
        <p:nvPicPr>
          <p:cNvPr id="11" name="Рисунок 10" descr="Без назв_0.t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644382"/>
            <a:ext cx="2258290" cy="10602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139700" y="171066"/>
            <a:ext cx="8875713" cy="77292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МЕЖДУНАРОДНОЕ СОТРУДНИЧЕСТВО</a:t>
            </a:r>
            <a:endParaRPr lang="en-US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07156" y="790113"/>
            <a:ext cx="3523811" cy="44477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Проведена встреча с госп. Реджеп Акдаг помошником Премьер-министра Турции по вопросам экономического сотрудничества регионов</a:t>
            </a:r>
          </a:p>
        </p:txBody>
      </p:sp>
      <p:pic>
        <p:nvPicPr>
          <p:cNvPr id="8" name="Picture 7" descr="Graphic2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6417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Без назв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255" y="5645306"/>
            <a:ext cx="2258290" cy="1060294"/>
          </a:xfrm>
          <a:prstGeom prst="rect">
            <a:avLst/>
          </a:prstGeom>
        </p:spPr>
      </p:pic>
      <p:pic>
        <p:nvPicPr>
          <p:cNvPr id="12" name="Рисунок 11" descr="IMG-4e36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1882" y="1149927"/>
            <a:ext cx="3294373" cy="426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35" y="274638"/>
            <a:ext cx="853835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МЕЖДУНАРОДНОЕ СОТРУДНИЧЕСТВО</a:t>
            </a:r>
            <a:b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Президент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ППб тУРЦИИ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 M.Rifat Hisarcikliolu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приезд в Гагаузию, г. Комрат, Октябрь 2017 г. 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6456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334" y="5551938"/>
            <a:ext cx="1182448" cy="1174282"/>
          </a:xfrm>
          <a:prstGeom prst="rect">
            <a:avLst/>
          </a:prstGeom>
        </p:spPr>
      </p:pic>
      <p:pic>
        <p:nvPicPr>
          <p:cNvPr id="10" name="Содержимое 9" descr="DSC_1229_0.tmp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68135" y="1764001"/>
            <a:ext cx="4390297" cy="3653126"/>
          </a:xfrm>
          <a:prstGeom prst="rect">
            <a:avLst/>
          </a:prstGeom>
        </p:spPr>
      </p:pic>
      <p:pic>
        <p:nvPicPr>
          <p:cNvPr id="7" name="Рисунок 6" descr="IMG_2017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8432" y="1764000"/>
            <a:ext cx="4148062" cy="36531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62147"/>
            <a:ext cx="8942156" cy="896642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МЕЖДУНАРОДНОЕ СОТРУДНИЧЕСТВО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9582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5847" y="4430124"/>
            <a:ext cx="8024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B2B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 и визиты на предприятия Гагаузии предпринимателей из Гомельской области (Республика Беларусь)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12-15 сентября 2017 года</a:t>
            </a:r>
          </a:p>
        </p:txBody>
      </p:sp>
      <p:pic>
        <p:nvPicPr>
          <p:cNvPr id="11" name="Содержимое 10" descr="7-2_0.t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91049" y="958789"/>
            <a:ext cx="6096000" cy="3429000"/>
          </a:xfrm>
          <a:prstGeom prst="rect">
            <a:avLst/>
          </a:prstGeom>
        </p:spPr>
      </p:pic>
      <p:pic>
        <p:nvPicPr>
          <p:cNvPr id="12" name="Рисунок 11" descr="Без назв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928" y="5597236"/>
            <a:ext cx="1325217" cy="11083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50800" y="274638"/>
            <a:ext cx="9144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РЕЗУЛЬТАТЫ ДЕЯТЕЛЬНОСТИ </a:t>
            </a:r>
            <a:b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ПО ВИДАМ УСЛУГ</a:t>
            </a:r>
            <a:endParaRPr lang="en-US" sz="32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2492375" y="1462088"/>
            <a:ext cx="3935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Helvetica Neue"/>
                <a:ea typeface="Helvetica Neue"/>
                <a:cs typeface="Helvetica Neue"/>
              </a:rPr>
              <a:t>Экспертиза товаров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5445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1368023"/>
              </p:ext>
            </p:extLst>
          </p:nvPr>
        </p:nvGraphicFramePr>
        <p:xfrm>
          <a:off x="441324" y="2154246"/>
          <a:ext cx="8079221" cy="2805682"/>
        </p:xfrm>
        <a:graphic>
          <a:graphicData uri="http://schemas.openxmlformats.org/drawingml/2006/table">
            <a:tbl>
              <a:tblPr/>
              <a:tblGrid>
                <a:gridCol w="4821539"/>
                <a:gridCol w="3257682"/>
              </a:tblGrid>
              <a:tr h="722824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Год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Количество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3447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1217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  <a:tr h="533533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724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B"/>
                    </a:solidFill>
                  </a:tcPr>
                </a:tc>
              </a:tr>
              <a:tr h="519158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835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  <a:tr h="388181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1071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437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144552"/>
            <a:ext cx="8125691" cy="68079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МЕЖДУНАРОДНОЕ СОТРУДНИЧЕСТВО</a:t>
            </a:r>
            <a:endParaRPr lang="ru-RU" dirty="0"/>
          </a:p>
        </p:txBody>
      </p:sp>
      <p:pic>
        <p:nvPicPr>
          <p:cNvPr id="6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1452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33996" y="5765800"/>
            <a:ext cx="6007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Helvetica Neue"/>
                <a:ea typeface="Helvetica Neue"/>
                <a:cs typeface="Helvetica Neue"/>
              </a:rPr>
              <a:t>Участие предпринимателей Гагаузии в </a:t>
            </a:r>
          </a:p>
          <a:p>
            <a:pPr algn="ctr"/>
            <a:r>
              <a:rPr lang="ru-RU" b="1" dirty="0" smtClean="0">
                <a:latin typeface="Helvetica Neue"/>
                <a:ea typeface="Helvetica Neue"/>
                <a:cs typeface="Helvetica Neue"/>
              </a:rPr>
              <a:t>выставке-ярмарке «Весна в Гомеле-2017» </a:t>
            </a:r>
          </a:p>
          <a:p>
            <a:pPr algn="ctr"/>
            <a:r>
              <a:rPr lang="ru-RU" b="1" dirty="0" smtClean="0">
                <a:latin typeface="Helvetica Neue"/>
                <a:ea typeface="Helvetica Neue"/>
                <a:cs typeface="Helvetica Neue"/>
              </a:rPr>
              <a:t>18-21 мая 2017 г.</a:t>
            </a:r>
          </a:p>
        </p:txBody>
      </p:sp>
      <p:pic>
        <p:nvPicPr>
          <p:cNvPr id="9" name="Содержимое 8" descr="DSCN8350_0.t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46364" y="825343"/>
            <a:ext cx="3616036" cy="2577420"/>
          </a:xfrm>
          <a:prstGeom prst="rect">
            <a:avLst/>
          </a:prstGeom>
        </p:spPr>
      </p:pic>
      <p:pic>
        <p:nvPicPr>
          <p:cNvPr id="10" name="Рисунок 9" descr="DSCN8390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6182" y="825343"/>
            <a:ext cx="3685307" cy="2597726"/>
          </a:xfrm>
          <a:prstGeom prst="rect">
            <a:avLst/>
          </a:prstGeom>
        </p:spPr>
      </p:pic>
      <p:pic>
        <p:nvPicPr>
          <p:cNvPr id="11" name="Рисунок 10" descr="IMG_2017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1527" y="3423069"/>
            <a:ext cx="3948545" cy="23427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0" y="204181"/>
            <a:ext cx="9179511" cy="96520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2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ПРИОРИТЕТНЫЕ НАПРАВЛЕНИЯ ДЕЯТЕЛЬНОСТИ НА 2018 ГОД</a:t>
            </a:r>
            <a:endParaRPr lang="en-US" sz="32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33" y="1240154"/>
            <a:ext cx="8780463" cy="416635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Реализации Плана деятельности между Исполкомом Гагаузии и ТПП Республики Молдова на 2018 год;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Содействие предпринимателям в информировании и консультировании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о возможностях торговли в рамках Соглашений о свободной торговле (СНГ, Турция и Еврсоюз)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.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Разъяснительная компания для представителей бизнеса;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Содействие предпринимателям региона в продвижении товаров на внутреннем и внешних рынках путем выставочной деятельности, бизнес-миссий и межпалатовских соглашений. Продвижение имиджа Гагаузии и гагаузских товаров;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Продолжение работы по внедрению Региональной Бизнес-Повестки. Работа с отраслевыми группами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бизнес-ассоциациями (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сельское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хозяйтво/переработка, виноградарство и виноделие, туризм);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" name="Picture 4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4438" y="5560768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768350" y="274638"/>
            <a:ext cx="7689850" cy="87726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4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ПРИОРИТЕТНЫЕ НАПРАВЛЕНИЯ ДЕЯТЕЛЬНОСТИ НА 2018 ГОД</a:t>
            </a:r>
            <a:endParaRPr lang="en-US" sz="34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3" y="1421693"/>
            <a:ext cx="8780463" cy="416582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Содействие во внедрении на предприятиях Гагаузии международных систем качества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ISO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,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 EUROGAP (HACCP)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 и др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.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Консультационная поддержка и помощь в подготовке документов;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Продолжение деятельности в области обучения предпринимательству молодых людей (юношей и девушек) в возрасте 18-35 лет (партнерство с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ODIMM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 и др. международными проектами и фондами для внедрения в Гагаузии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START UP-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ов);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Развитие услуг в сфере делового образования предоставляемых ЦДО при ТПП Гагаузии (обучающие программы в области менеджмента, маркетинга, бизнес-планирования, риск менеджмента, продвижения товаров и услуг) для менеджеров и специалистов предприятий;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Внедрение дуальной системы образования совместно с органами власти, научными и образовательными учреждениями региона.</a:t>
            </a:r>
          </a:p>
        </p:txBody>
      </p:sp>
      <p:pic>
        <p:nvPicPr>
          <p:cNvPr id="5" name="Picture 4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0125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ctrTitle"/>
          </p:nvPr>
        </p:nvSpPr>
        <p:spPr bwMode="auto">
          <a:xfrm>
            <a:off x="0" y="1968499"/>
            <a:ext cx="9143999" cy="1809660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spcAft>
                <a:spcPts val="3000"/>
              </a:spcAft>
            </a:pP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БЛАГОДАРЮ ВАС </a:t>
            </a:r>
            <a:b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40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ЗА ВНИМАНИЕ !</a:t>
            </a:r>
          </a:p>
        </p:txBody>
      </p:sp>
      <p:pic>
        <p:nvPicPr>
          <p:cNvPr id="36866" name="Picture 4" descr="ТПП Banner (RU) Blue and Whi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992" y="3778159"/>
            <a:ext cx="46402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raphic2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8029" y="3917859"/>
            <a:ext cx="781050" cy="116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8291" y="3917859"/>
            <a:ext cx="2124169" cy="116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7904" y="349915"/>
            <a:ext cx="1175713" cy="1478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078" y="349914"/>
            <a:ext cx="1412108" cy="14788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50800" y="274638"/>
            <a:ext cx="9144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РЕЗУЛЬТАТЫ ДЕЯТЕЛЬНОСТИ </a:t>
            </a:r>
            <a:b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ПО ВИДАМ УСЛУГ</a:t>
            </a:r>
            <a:endParaRPr lang="en-US" sz="32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442913" y="1462088"/>
            <a:ext cx="8262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Helvetica Neue"/>
                <a:ea typeface="Helvetica Neue"/>
                <a:cs typeface="Helvetica Neue"/>
              </a:rPr>
              <a:t>Оценка движимого и недвижимого имущества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469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1368199"/>
              </p:ext>
            </p:extLst>
          </p:nvPr>
        </p:nvGraphicFramePr>
        <p:xfrm>
          <a:off x="439738" y="2195614"/>
          <a:ext cx="8266112" cy="2526016"/>
        </p:xfrm>
        <a:graphic>
          <a:graphicData uri="http://schemas.openxmlformats.org/drawingml/2006/table">
            <a:tbl>
              <a:tblPr/>
              <a:tblGrid>
                <a:gridCol w="4933952"/>
                <a:gridCol w="3332160"/>
              </a:tblGrid>
              <a:tr h="636588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Год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Количество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7224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135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  <a:tr h="498764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126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B"/>
                    </a:solidFill>
                  </a:tcPr>
                </a:tc>
              </a:tr>
              <a:tr h="318654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151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  <a:tr h="318654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186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4071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50800" y="274638"/>
            <a:ext cx="9144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РЕЗУЛЬТАТЫ ДЕЯТЕЛЬНОСТИ </a:t>
            </a:r>
            <a:b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ПО ВИДАМ УСЛУГ</a:t>
            </a:r>
            <a:endParaRPr lang="en-US" sz="32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438150" y="1497539"/>
            <a:ext cx="8262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Helvetica Neue"/>
                <a:ea typeface="Helvetica Neue"/>
                <a:cs typeface="Helvetica Neue"/>
              </a:rPr>
              <a:t>Выдача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Helvetica Neue"/>
                <a:ea typeface="Helvetica Neue"/>
                <a:cs typeface="Helvetica Neue"/>
              </a:rPr>
              <a:t>сертификатов происхождения товаров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743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383330"/>
              </p:ext>
            </p:extLst>
          </p:nvPr>
        </p:nvGraphicFramePr>
        <p:xfrm>
          <a:off x="376006" y="2364190"/>
          <a:ext cx="8325082" cy="2495985"/>
        </p:xfrm>
        <a:graphic>
          <a:graphicData uri="http://schemas.openxmlformats.org/drawingml/2006/table">
            <a:tbl>
              <a:tblPr/>
              <a:tblGrid>
                <a:gridCol w="4968266"/>
                <a:gridCol w="3356816"/>
              </a:tblGrid>
              <a:tr h="620713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Год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Количество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3069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767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  <a:tr h="498763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466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B"/>
                    </a:solidFill>
                  </a:tcPr>
                </a:tc>
              </a:tr>
              <a:tr h="387928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568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  <a:tr h="387928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738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8459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139700" y="274638"/>
            <a:ext cx="8846553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РЕЗУЛЬТАТЫ ДЕЯТЕЛЬНОСТИ </a:t>
            </a:r>
            <a:b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ПО ВИДАМ УСЛУГ</a:t>
            </a:r>
            <a:endParaRPr lang="en-US" sz="32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438150" y="1724025"/>
            <a:ext cx="826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Helvetica Neue"/>
                <a:ea typeface="Helvetica Neue"/>
                <a:cs typeface="Helvetica Neue"/>
              </a:rPr>
              <a:t>Таможенное оформление грузов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522" name="Group 90"/>
          <p:cNvGraphicFramePr>
            <a:graphicFrameLocks noGrp="1"/>
          </p:cNvGraphicFramePr>
          <p:nvPr/>
        </p:nvGraphicFramePr>
        <p:xfrm>
          <a:off x="438150" y="2662238"/>
          <a:ext cx="8096250" cy="2230612"/>
        </p:xfrm>
        <a:graphic>
          <a:graphicData uri="http://schemas.openxmlformats.org/drawingml/2006/table">
            <a:tbl>
              <a:tblPr/>
              <a:tblGrid>
                <a:gridCol w="4832562"/>
                <a:gridCol w="3263688"/>
              </a:tblGrid>
              <a:tr h="510453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Год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Количество 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0067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1027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  <a:tr h="415060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B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1687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B"/>
                    </a:solidFill>
                  </a:tcPr>
                </a:tc>
              </a:tr>
              <a:tr h="431686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2016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1631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  <a:tr h="431686"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2017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Helvetica Neue"/>
                          <a:cs typeface="Helvetica Neue"/>
                        </a:rPr>
                        <a:t>2264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FD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215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СТРАНЫ ИМПОРТ</a:t>
            </a:r>
            <a:r>
              <a:rPr lang="en-US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Ё</a:t>
            </a:r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РЫ </a:t>
            </a:r>
            <a:b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ТОВАРОВ ИЗ ГАГАУЗИИ</a:t>
            </a:r>
            <a:b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</a:br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25 стран мира</a:t>
            </a:r>
            <a:endParaRPr lang="en-US" sz="39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8" y="1724819"/>
            <a:ext cx="8705022" cy="3733800"/>
          </a:xfrm>
        </p:spPr>
        <p:txBody>
          <a:bodyPr numCol="3"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Гонконг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Тайвань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Китай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Индия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Малайзия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Турция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Канада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США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Россия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Белоруссия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Туркмения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Украина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latin typeface="Helvetica Neue"/>
                <a:cs typeface="Helvetica Neue"/>
              </a:rPr>
              <a:t>Казахстан</a:t>
            </a:r>
            <a:endParaRPr lang="ru-RU" sz="3100" dirty="0" smtClean="0">
              <a:solidFill>
                <a:srgbClr val="002060"/>
              </a:solidFill>
              <a:latin typeface="Helvetica Neue"/>
              <a:cs typeface="Helvetica Neue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Кыргызстан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Англия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Германия</a:t>
            </a:r>
            <a:endParaRPr lang="ru-RU" sz="3200" dirty="0" smtClean="0">
              <a:solidFill>
                <a:srgbClr val="002060"/>
              </a:solidFill>
              <a:latin typeface="Helvetica Neue"/>
              <a:cs typeface="Helvetica Neue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Швейцария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Франция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Ирландия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Эстония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Испания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Болгария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Греция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Румыния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002060"/>
                </a:solidFill>
                <a:latin typeface="Helvetica Neue"/>
                <a:cs typeface="Helvetica Neue"/>
              </a:rPr>
              <a:t>Латвия</a:t>
            </a:r>
          </a:p>
          <a:p>
            <a:pPr indent="-27432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solidFill>
                <a:srgbClr val="002060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5294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ПРОДУКЦИЯ И ТОВАРЫ ЭКСПОРТИРУЕМЫЕ ИЗ ГАГАУЗИИ</a:t>
            </a:r>
            <a:endParaRPr lang="en-US" sz="39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9964"/>
            <a:ext cx="9144000" cy="4022972"/>
          </a:xfrm>
        </p:spPr>
        <p:txBody>
          <a:bodyPr numCol="2" rtlCol="0">
            <a:no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Зерновые и технические культуры (пшеница, ячмень, подсолнечник, кукуруза)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Вино-коньячная продукция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Подсолнечное масло и шрот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Мука пшеничная и отруби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Грецкий орех и вин.косточка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Живой скот</a:t>
            </a:r>
          </a:p>
          <a:p>
            <a:pPr indent="-274320" eaLnBrk="1" fontAlgn="auto" hangingPunct="1">
              <a:spcAft>
                <a:spcPts val="0"/>
              </a:spcAft>
              <a:buNone/>
              <a:defRPr/>
            </a:pPr>
            <a:endParaRPr lang="ru-RU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Безалкогольные напитки (соки и концентраты)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Шкуры и шерсть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Текстиль (одежда мужская и женская)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Сельхоз техника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Строительная сетка</a:t>
            </a:r>
          </a:p>
        </p:txBody>
      </p:sp>
      <p:pic>
        <p:nvPicPr>
          <p:cNvPr id="4" name="Picture 3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5294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ВЫСТАВОЧНО-ЯРМАРОЧНАЯ ДЕЯТЕЛЬНОСТЬ</a:t>
            </a:r>
            <a:endParaRPr lang="en-US" sz="3900" b="1" cap="none" dirty="0" smtClean="0">
              <a:solidFill>
                <a:schemeClr val="accent2">
                  <a:lumMod val="50000"/>
                </a:schemeClr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39700" y="1597043"/>
            <a:ext cx="4292708" cy="3881824"/>
          </a:xfrm>
        </p:spPr>
        <p:txBody>
          <a:bodyPr>
            <a:normAutofit fontScale="85000" lnSpcReduction="10000"/>
          </a:bodyPr>
          <a:lstStyle/>
          <a:p>
            <a:pPr marL="355600" lvl="1"/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Fabricat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 in Moldova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г. Кишинев (февраль 2017 г.)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 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355600" lvl="1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Выставка-ярмарка «Мэрцишор» г.Ч-Лунга (2-4 марта 2017 г.)</a:t>
            </a: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  <a:p>
            <a:pPr marL="355600" lvl="1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«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ПАСКЕЛЛЯ-2017» </a:t>
            </a:r>
            <a:r>
              <a:rPr lang="ru-RU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г. Комрат (12-14 апреля 2017 г.)</a:t>
            </a:r>
          </a:p>
          <a:p>
            <a:pPr marL="355600" lvl="1"/>
            <a:r>
              <a:rPr lang="ru-RU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«Чадыр-Экспо» г. Чадыр-Лунга (декабрь 2017г.)</a:t>
            </a:r>
          </a:p>
          <a:p>
            <a:pPr marL="355600" lvl="1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«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ALTIN GUZ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 -201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7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» </a:t>
            </a:r>
            <a:r>
              <a:rPr lang="ru-RU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г. Вулканешты (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11-13 </a:t>
            </a:r>
            <a:r>
              <a:rPr lang="ru-RU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октябрь 2017 г.)</a:t>
            </a:r>
          </a:p>
          <a:p>
            <a:pPr marL="355600" lvl="1"/>
            <a:r>
              <a:rPr lang="ru-RU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Региональный конкурс домашних вин «</a:t>
            </a:r>
            <a:r>
              <a:rPr lang="en-US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ALTIN FICI</a:t>
            </a:r>
            <a:r>
              <a:rPr lang="ru-RU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» (март 2017 г.)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 </a:t>
            </a:r>
            <a:endParaRPr lang="ru-RU" sz="2800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4" name="Picture 3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5294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489" y="1677880"/>
            <a:ext cx="4438037" cy="35781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900" b="1" cap="none" dirty="0" smtClean="0">
                <a:solidFill>
                  <a:schemeClr val="accent2">
                    <a:lumMod val="50000"/>
                  </a:schemeClr>
                </a:solidFill>
                <a:latin typeface="Helvetica Neue"/>
                <a:ea typeface="Helvetica Neue"/>
                <a:cs typeface="Helvetica Neue"/>
              </a:rPr>
              <a:t>ВЫСТАВОЧНО-ЯРМАРОЧНАЯ ДЕЯТЕЛЬНОСТЬ</a:t>
            </a:r>
            <a:endParaRPr lang="en-US" sz="3900" b="1" cap="none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74455" y="1828801"/>
            <a:ext cx="4041630" cy="3172455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В выставках-ярмарках приняло участие более 150 экономических агентов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</a:rPr>
              <a:t>Выставки-ярмарки в регионе посетило примерно 7-8 тыс. чел.</a:t>
            </a:r>
          </a:p>
          <a:p>
            <a:pPr eaLnBrk="1" hangingPunct="1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Picture 6" descr="Graphic2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" y="5765800"/>
            <a:ext cx="628650" cy="93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438" y="5765800"/>
            <a:ext cx="1570038" cy="86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17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8508" y="1806116"/>
            <a:ext cx="4788968" cy="35278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3902</TotalTime>
  <Words>722</Words>
  <Application>Microsoft Office PowerPoint</Application>
  <PresentationFormat>Экран (4:3)</PresentationFormat>
  <Paragraphs>145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Сектор</vt:lpstr>
      <vt:lpstr>ИНФОРМАЦИЯ О ДЕЯТЕЛЬНОСТИ КОЛЛЕКТИВА   ТПП РМ ПО ГАГАУЗИИ  В 2017 ГОДУ</vt:lpstr>
      <vt:lpstr>РЕЗУЛЬТАТЫ ДЕЯТЕЛЬНОСТИ  ПО ВИДАМ УСЛУГ</vt:lpstr>
      <vt:lpstr>РЕЗУЛЬТАТЫ ДЕЯТЕЛЬНОСТИ  ПО ВИДАМ УСЛУГ</vt:lpstr>
      <vt:lpstr>РЕЗУЛЬТАТЫ ДЕЯТЕЛЬНОСТИ  ПО ВИДАМ УСЛУГ</vt:lpstr>
      <vt:lpstr>РЕЗУЛЬТАТЫ ДЕЯТЕЛЬНОСТИ  ПО ВИДАМ УСЛУГ</vt:lpstr>
      <vt:lpstr>СТРАНЫ ИМПОРТЁРЫ  ТОВАРОВ ИЗ ГАГАУЗИИ 25 стран мира</vt:lpstr>
      <vt:lpstr>ПРОДУКЦИЯ И ТОВАРЫ ЭКСПОРТИРУЕМЫЕ ИЗ ГАГАУЗИИ</vt:lpstr>
      <vt:lpstr>ВЫСТАВОЧНО-ЯРМАРОЧНАЯ ДЕЯТЕЛЬНОСТЬ</vt:lpstr>
      <vt:lpstr>ВЫСТАВОЧНО-ЯРМАРОЧНАЯ ДЕЯТЕЛЬНОСТЬ</vt:lpstr>
      <vt:lpstr>Центр Делового Образования</vt:lpstr>
      <vt:lpstr>Работа с партнерами  Senior Experten Service (SES, Германия)</vt:lpstr>
      <vt:lpstr>Работа с партнерами  Senior Experten Service (SES , Германия)</vt:lpstr>
      <vt:lpstr>Слайд 13</vt:lpstr>
      <vt:lpstr>Слайд 14</vt:lpstr>
      <vt:lpstr>МЕЖДУНАРОДНОЕ СОТРУДНИЧЕСТВО</vt:lpstr>
      <vt:lpstr>МЕЖДУНАРОДНОЕ СОТРУДНИЧЕСТВО</vt:lpstr>
      <vt:lpstr>МЕЖДУНАРОДНОЕ СОТРУДНИЧЕСТВО</vt:lpstr>
      <vt:lpstr>МЕЖДУНАРОДНОЕ СОТРУДНИЧЕСТВО  Президент TППб тУРЦИИ M.Rifat Hisarcikliolu приезд в Гагаузию, г. Комрат, Октябрь 2017 г. </vt:lpstr>
      <vt:lpstr>МЕЖДУНАРОДНОЕ СОТРУДНИЧЕСТВО </vt:lpstr>
      <vt:lpstr>МЕЖДУНАРОДНОЕ СОТРУДНИЧЕСТВО</vt:lpstr>
      <vt:lpstr>ПРИОРИТЕТНЫЕ НАПРАВЛЕНИЯ ДЕЯТЕЛЬНОСТИ НА 2018 ГОД</vt:lpstr>
      <vt:lpstr>ПРИОРИТЕТНЫЕ НАПРАВЛЕНИЯ ДЕЯТЕЛЬНОСТИ НА 2018 ГОД</vt:lpstr>
      <vt:lpstr>БЛАГОДАРЮ ВАС 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Rutter</dc:creator>
  <cp:lastModifiedBy>Admin</cp:lastModifiedBy>
  <cp:revision>362</cp:revision>
  <cp:lastPrinted>2017-01-24T13:34:40Z</cp:lastPrinted>
  <dcterms:created xsi:type="dcterms:W3CDTF">2013-12-18T15:19:15Z</dcterms:created>
  <dcterms:modified xsi:type="dcterms:W3CDTF">2018-01-26T09:54:09Z</dcterms:modified>
</cp:coreProperties>
</file>